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3AE-D2F8-4AD0-A7D0-9E49C738333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72EE-FEBF-4542-BCB4-44954306D1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9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3AE-D2F8-4AD0-A7D0-9E49C738333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72EE-FEBF-4542-BCB4-44954306D1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4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3AE-D2F8-4AD0-A7D0-9E49C738333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72EE-FEBF-4542-BCB4-44954306D1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7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3AE-D2F8-4AD0-A7D0-9E49C738333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72EE-FEBF-4542-BCB4-44954306D1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3AE-D2F8-4AD0-A7D0-9E49C738333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72EE-FEBF-4542-BCB4-44954306D1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3AE-D2F8-4AD0-A7D0-9E49C738333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72EE-FEBF-4542-BCB4-44954306D1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3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3AE-D2F8-4AD0-A7D0-9E49C738333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72EE-FEBF-4542-BCB4-44954306D1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3AE-D2F8-4AD0-A7D0-9E49C738333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72EE-FEBF-4542-BCB4-44954306D1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9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3AE-D2F8-4AD0-A7D0-9E49C738333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72EE-FEBF-4542-BCB4-44954306D1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3AE-D2F8-4AD0-A7D0-9E49C738333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72EE-FEBF-4542-BCB4-44954306D1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3AE-D2F8-4AD0-A7D0-9E49C738333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72EE-FEBF-4542-BCB4-44954306D1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453AE-D2F8-4AD0-A7D0-9E49C738333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072EE-FEBF-4542-BCB4-44954306D1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://www.lyc-mansart-st-cyr.ac-versaille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>
          <a:xfrm>
            <a:off x="693153" y="191104"/>
            <a:ext cx="6837947" cy="87569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à coins arrondis 31"/>
          <p:cNvSpPr/>
          <p:nvPr/>
        </p:nvSpPr>
        <p:spPr>
          <a:xfrm>
            <a:off x="1925053" y="1482493"/>
            <a:ext cx="8486274" cy="87569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8165432" y="1480010"/>
            <a:ext cx="4026568" cy="213988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671" y="5433807"/>
            <a:ext cx="1307628" cy="8851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619" y="5112529"/>
            <a:ext cx="1777909" cy="12377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377" y="5112529"/>
            <a:ext cx="1387887" cy="14635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479660" y="1676220"/>
            <a:ext cx="3197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La spécialité  LLCE</a:t>
            </a:r>
          </a:p>
          <a:p>
            <a:pPr algn="ctr"/>
            <a:r>
              <a:rPr lang="fr-FR" i="1" smtClean="0">
                <a:solidFill>
                  <a:schemeClr val="bg1"/>
                </a:solidFill>
              </a:rPr>
              <a:t>(</a:t>
            </a:r>
            <a:r>
              <a:rPr lang="fr-FR" i="1" smtClean="0">
                <a:solidFill>
                  <a:schemeClr val="bg1"/>
                </a:solidFill>
              </a:rPr>
              <a:t>Langues Littératures </a:t>
            </a:r>
            <a:r>
              <a:rPr lang="fr-FR" i="1" smtClean="0">
                <a:solidFill>
                  <a:schemeClr val="bg1"/>
                </a:solidFill>
              </a:rPr>
              <a:t>et </a:t>
            </a:r>
            <a:r>
              <a:rPr lang="fr-FR" i="1" smtClean="0">
                <a:solidFill>
                  <a:schemeClr val="bg1"/>
                </a:solidFill>
              </a:rPr>
              <a:t>Cultures Etrangères</a:t>
            </a:r>
            <a:r>
              <a:rPr lang="fr-FR" i="1" dirty="0" smtClean="0">
                <a:solidFill>
                  <a:schemeClr val="bg1"/>
                </a:solidFill>
              </a:rPr>
              <a:t> )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en </a:t>
            </a:r>
            <a:r>
              <a:rPr lang="fr-FR" sz="2800" dirty="0" smtClean="0">
                <a:solidFill>
                  <a:schemeClr val="bg1"/>
                </a:solidFill>
              </a:rPr>
              <a:t>ESPAGNOL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073704" y="196145"/>
            <a:ext cx="4075686" cy="213988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0" y="190500"/>
            <a:ext cx="4206340" cy="505527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/>
          <a:srcRect b="3099"/>
          <a:stretch/>
        </p:blipFill>
        <p:spPr>
          <a:xfrm>
            <a:off x="4569331" y="3822431"/>
            <a:ext cx="3311548" cy="80778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78749" y="628952"/>
            <a:ext cx="392894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L’espagnol</a:t>
            </a:r>
          </a:p>
          <a:p>
            <a:r>
              <a:rPr lang="fr-FR" sz="2000" b="1" dirty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	 </a:t>
            </a:r>
            <a:r>
              <a:rPr lang="fr-FR" sz="2000" b="1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  en quelques chiffres …</a:t>
            </a:r>
          </a:p>
          <a:p>
            <a:endParaRPr lang="fr-FR" sz="1600" dirty="0" smtClean="0">
              <a:solidFill>
                <a:schemeClr val="bg1"/>
              </a:solidFill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endParaRPr lang="fr-FR" sz="1600" dirty="0">
              <a:solidFill>
                <a:schemeClr val="bg1"/>
              </a:solidFill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r>
              <a:rPr lang="fr-FR" sz="1600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Langue officielle dans </a:t>
            </a:r>
            <a:r>
              <a:rPr lang="fr-FR" sz="1600" b="1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21 pays</a:t>
            </a:r>
            <a:r>
              <a:rPr lang="fr-FR" sz="1600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, parlée par </a:t>
            </a:r>
            <a:r>
              <a:rPr lang="fr-FR" sz="1600" b="1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577 millions de personnes </a:t>
            </a:r>
            <a:r>
              <a:rPr lang="fr-FR" sz="1600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au quotidien,</a:t>
            </a:r>
          </a:p>
          <a:p>
            <a:endParaRPr lang="fr-FR" sz="1600" dirty="0">
              <a:solidFill>
                <a:schemeClr val="bg1"/>
              </a:solidFill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r>
              <a:rPr lang="fr-FR" sz="1600" b="1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Seconde langue </a:t>
            </a:r>
            <a:r>
              <a:rPr lang="fr-FR" sz="1600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aux Etats-Unis en terme de locuteurs,</a:t>
            </a:r>
          </a:p>
          <a:p>
            <a:endParaRPr lang="fr-FR" sz="1600" dirty="0">
              <a:solidFill>
                <a:schemeClr val="bg1"/>
              </a:solidFill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r>
              <a:rPr lang="fr-FR" sz="1600" b="1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Deuxième langue la plus employée </a:t>
            </a:r>
            <a:r>
              <a:rPr lang="fr-FR" sz="1600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dans les échanges internationaux,</a:t>
            </a:r>
          </a:p>
          <a:p>
            <a:endParaRPr lang="fr-FR" sz="1600" dirty="0">
              <a:solidFill>
                <a:schemeClr val="bg1"/>
              </a:solidFill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r>
              <a:rPr lang="fr-FR" sz="1600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Plus de </a:t>
            </a:r>
            <a:r>
              <a:rPr lang="fr-FR" sz="1600" b="1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21 millions d’élèves</a:t>
            </a:r>
            <a:r>
              <a:rPr lang="fr-FR" sz="1600" dirty="0" smtClean="0">
                <a:solidFill>
                  <a:schemeClr val="bg1"/>
                </a:solidFill>
                <a:ea typeface="Adobe Gothic Std B" panose="020B0800000000000000" pitchFamily="34" charset="-128"/>
                <a:cs typeface="Aharoni" panose="02010803020104030203" pitchFamily="2" charset="-79"/>
              </a:rPr>
              <a:t> qui l’étudient dans le monde.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554" y="117604"/>
            <a:ext cx="2642226" cy="1289636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4556271" y="2353148"/>
            <a:ext cx="33079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Pour plus d’informations, vous pouvez consulter la section « espagnol » sur le site du lycée:</a:t>
            </a:r>
            <a:endParaRPr lang="fr-FR" sz="1600" b="1" dirty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algn="ctr"/>
            <a:r>
              <a:rPr lang="fr-FR" sz="1400" dirty="0">
                <a:ea typeface="Adobe Gothic Std B" panose="020B0800000000000000" pitchFamily="34" charset="-128"/>
                <a:cs typeface="Aharoni" panose="02010803020104030203" pitchFamily="2" charset="-79"/>
                <a:hlinkClick r:id="rId7"/>
              </a:rPr>
              <a:t>http://www.lyc-mansart-st-cyr.ac-versailles.fr</a:t>
            </a:r>
            <a:r>
              <a:rPr lang="fr-FR" sz="1400" dirty="0" smtClean="0">
                <a:ea typeface="Adobe Gothic Std B" panose="020B0800000000000000" pitchFamily="34" charset="-128"/>
                <a:cs typeface="Aharoni" panose="02010803020104030203" pitchFamily="2" charset="-79"/>
                <a:hlinkClick r:id="rId7"/>
              </a:rPr>
              <a:t>/</a:t>
            </a:r>
            <a:endParaRPr lang="fr-FR" sz="1400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algn="ctr"/>
            <a:endParaRPr lang="fr-FR" sz="1400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algn="ctr"/>
            <a:endParaRPr lang="fr-FR" sz="1400" dirty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endParaRPr lang="fr-FR" sz="1600" b="1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endParaRPr lang="fr-FR" sz="1600" b="1" dirty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endParaRPr lang="fr-FR" sz="1600" b="1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endParaRPr lang="fr-FR" sz="1600" b="1" dirty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r>
              <a:rPr lang="fr-FR" sz="16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LYCEE JULES HARDOUIN-MANSART</a:t>
            </a:r>
          </a:p>
          <a:p>
            <a:r>
              <a:rPr lang="fr-FR" sz="16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26 rue Victorien Sardou</a:t>
            </a:r>
          </a:p>
          <a:p>
            <a:r>
              <a:rPr lang="fr-FR" sz="16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78210 SAINT-CYR-L’ECOLE</a:t>
            </a:r>
          </a:p>
          <a:p>
            <a:endParaRPr lang="fr-FR" sz="1600" b="1" dirty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r>
              <a:rPr lang="fr-FR" sz="1600" b="1" dirty="0" smtClean="0">
                <a:ea typeface="Adobe Gothic Std B" panose="020B0800000000000000" pitchFamily="34" charset="-128"/>
                <a:cs typeface="Aharoni" panose="02010803020104030203" pitchFamily="2" charset="-79"/>
                <a:sym typeface="Wingdings" panose="05000000000000000000" pitchFamily="2" charset="2"/>
              </a:rPr>
              <a:t> </a:t>
            </a:r>
            <a:r>
              <a:rPr lang="fr-FR" sz="16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: 01.30.45.12.34</a:t>
            </a:r>
          </a:p>
          <a:p>
            <a:endParaRPr lang="fr-FR" sz="1600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7841" y="285762"/>
            <a:ext cx="2038600" cy="19579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7122" y="3823851"/>
            <a:ext cx="1677406" cy="12135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0185" y="3785368"/>
            <a:ext cx="1830170" cy="12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42" y="218572"/>
            <a:ext cx="2618235" cy="16363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568" y="111943"/>
            <a:ext cx="1712815" cy="212339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408" y="194931"/>
            <a:ext cx="1903883" cy="1868259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66542" y="1933677"/>
            <a:ext cx="12025458" cy="30165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850" y="173751"/>
            <a:ext cx="2510159" cy="17685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250" y="116313"/>
            <a:ext cx="2530863" cy="1942548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400050" y="1733550"/>
            <a:ext cx="25400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Pour qui 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46650" y="1720850"/>
            <a:ext cx="25400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Pour quoi 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55100" y="1733550"/>
            <a:ext cx="2540000" cy="838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Comment?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4661" y="3492000"/>
            <a:ext cx="2575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Tous les lycéens de la voie générale, quelque soit leur niveau, qui souhaitent consolider leur maîtrise de l’espagnol et qui sont intéressés par la culture du monde hispanique.</a:t>
            </a:r>
            <a:endParaRPr lang="fr-FR" sz="1600" b="1" dirty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algn="ctr"/>
            <a:endParaRPr lang="fr-FR" sz="1600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821882" y="3111000"/>
            <a:ext cx="3491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En première =&gt; 4H par semaine.</a:t>
            </a:r>
          </a:p>
          <a:p>
            <a:endParaRPr lang="fr-FR" sz="1600" b="1" dirty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En terminale =&gt; 6H par semaine.</a:t>
            </a:r>
            <a:endParaRPr lang="fr-FR" sz="1600" b="1" dirty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endParaRPr lang="fr-FR" sz="1600" b="1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Etude d’une œuvre littéraire  complète et d’un film.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Elaboration par les élèves d’un carnet de culture.</a:t>
            </a:r>
            <a:endParaRPr lang="fr-FR" sz="1600" b="1" dirty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endParaRPr lang="fr-FR" sz="1600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55026" y="2558550"/>
            <a:ext cx="460317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Amener les élèves à un niveau de maîtrise assurée de la langue </a:t>
            </a:r>
          </a:p>
          <a:p>
            <a:pPr algn="ctr"/>
            <a:r>
              <a:rPr lang="fr-FR" sz="14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(fin de 1</a:t>
            </a:r>
            <a:r>
              <a:rPr lang="fr-FR" sz="1400" b="1" baseline="30000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ère</a:t>
            </a:r>
            <a:r>
              <a:rPr lang="fr-FR" sz="14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 : B2; fin de T: C1).</a:t>
            </a:r>
          </a:p>
          <a:p>
            <a:endParaRPr lang="fr-FR" sz="1400" b="1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Conduire l’élève à une pratique effective de l’espagnol en situation d’interaction complète avec ses interlocuteurs.</a:t>
            </a:r>
          </a:p>
          <a:p>
            <a:pPr algn="ctr"/>
            <a:endParaRPr lang="fr-FR" sz="1400" b="1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Donner aux élèves une connaissance approfondie de la littérature et culture hispaniques.</a:t>
            </a:r>
          </a:p>
          <a:p>
            <a:pPr algn="ctr"/>
            <a:endParaRPr lang="fr-FR" sz="1400" b="1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Favoriser le goût de lire en langue étrangère.</a:t>
            </a:r>
          </a:p>
          <a:p>
            <a:pPr algn="ctr"/>
            <a:endParaRPr lang="fr-FR" sz="1400" b="1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Préparer les élèves aux attentes de l’enseignement supérieur en approfondissant les savoirs et les méthodologies, en construisant des repères solides, en les incitant </a:t>
            </a:r>
            <a:r>
              <a:rPr lang="fr-FR" sz="1400" b="1" dirty="0">
                <a:ea typeface="Adobe Gothic Std B" panose="020B0800000000000000" pitchFamily="34" charset="-128"/>
                <a:cs typeface="Aharoni" panose="02010803020104030203" pitchFamily="2" charset="-79"/>
              </a:rPr>
              <a:t>à</a:t>
            </a:r>
            <a:r>
              <a:rPr lang="fr-FR" sz="1400" b="1" dirty="0" smtClean="0">
                <a:ea typeface="Adobe Gothic Std B" panose="020B0800000000000000" pitchFamily="34" charset="-128"/>
                <a:cs typeface="Aharoni" panose="02010803020104030203" pitchFamily="2" charset="-79"/>
              </a:rPr>
              <a:t> l’autonomie, au travail de recherche et au développement du sens critique.</a:t>
            </a:r>
            <a:endParaRPr lang="fr-FR" sz="1400" b="1" dirty="0"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endParaRPr lang="fr-FR" sz="1600" dirty="0" smtClean="0"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14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193</Words>
  <Application>Microsoft Office PowerPoint</Application>
  <PresentationFormat>Grand écran</PresentationFormat>
  <Paragraphs>48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Adobe Gothic Std B</vt:lpstr>
      <vt:lpstr>Aharoni</vt:lpstr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DESMOULINS Frederic</dc:creator>
  <cp:lastModifiedBy>Beatriz Lopez</cp:lastModifiedBy>
  <cp:revision>25</cp:revision>
  <cp:lastPrinted>2019-02-05T11:56:03Z</cp:lastPrinted>
  <dcterms:created xsi:type="dcterms:W3CDTF">2019-02-05T06:51:01Z</dcterms:created>
  <dcterms:modified xsi:type="dcterms:W3CDTF">2019-04-11T12:09:29Z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1528474780</vt:i4>
  </property>
  <property fmtid="{D5CDD505-2E9C-101B-9397-08002B2CF9AE}" pid="3" name="_NewReviewCycle">
    <vt:lpwstr/>
  </property>
  <property fmtid="{D5CDD505-2E9C-101B-9397-08002B2CF9AE}" pid="4" name="_EmailSubject">
    <vt:lpwstr>PERSO</vt:lpwstr>
  </property>
  <property fmtid="{D5CDD505-2E9C-101B-9397-08002B2CF9AE}" pid="5" name="_AuthorEmail">
    <vt:lpwstr>frederic.desmoulins@renault.com</vt:lpwstr>
  </property>
  <property fmtid="{D5CDD505-2E9C-101B-9397-08002B2CF9AE}" pid="6" name="_AuthorEmailDisplayName">
    <vt:lpwstr>DESMOULINS Frederic</vt:lpwstr>
  </property>
</Properties>
</file>